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ka-G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8F9F-14CB-4539-AAC4-E51E6092A1D0}" type="datetimeFigureOut">
              <a:rPr lang="ka-GE" smtClean="0"/>
              <a:t>19.12.2018</a:t>
            </a:fld>
            <a:endParaRPr lang="ka-G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23FFBD-1A39-42F9-88C8-6B1939AEBC22}" type="slidenum">
              <a:rPr lang="ka-GE" smtClean="0"/>
              <a:t>‹#›</a:t>
            </a:fld>
            <a:endParaRPr lang="ka-G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a-G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8F9F-14CB-4539-AAC4-E51E6092A1D0}" type="datetimeFigureOut">
              <a:rPr lang="ka-GE" smtClean="0"/>
              <a:t>19.12.2018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FFBD-1A39-42F9-88C8-6B1939AEBC22}" type="slidenum">
              <a:rPr lang="ka-GE" smtClean="0"/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8F9F-14CB-4539-AAC4-E51E6092A1D0}" type="datetimeFigureOut">
              <a:rPr lang="ka-GE" smtClean="0"/>
              <a:t>19.12.2018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FFBD-1A39-42F9-88C8-6B1939AEBC22}" type="slidenum">
              <a:rPr lang="ka-GE" smtClean="0"/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8F9F-14CB-4539-AAC4-E51E6092A1D0}" type="datetimeFigureOut">
              <a:rPr lang="ka-GE" smtClean="0"/>
              <a:t>19.12.2018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FFBD-1A39-42F9-88C8-6B1939AEBC22}" type="slidenum">
              <a:rPr lang="ka-GE" smtClean="0"/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8F9F-14CB-4539-AAC4-E51E6092A1D0}" type="datetimeFigureOut">
              <a:rPr lang="ka-GE" smtClean="0"/>
              <a:t>19.12.2018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FFBD-1A39-42F9-88C8-6B1939AEBC22}" type="slidenum">
              <a:rPr lang="ka-GE" smtClean="0"/>
              <a:t>‹#›</a:t>
            </a:fld>
            <a:endParaRPr lang="ka-GE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8F9F-14CB-4539-AAC4-E51E6092A1D0}" type="datetimeFigureOut">
              <a:rPr lang="ka-GE" smtClean="0"/>
              <a:t>19.12.2018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FFBD-1A39-42F9-88C8-6B1939AEBC22}" type="slidenum">
              <a:rPr lang="ka-GE" smtClean="0"/>
              <a:t>‹#›</a:t>
            </a:fld>
            <a:endParaRPr lang="ka-G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8F9F-14CB-4539-AAC4-E51E6092A1D0}" type="datetimeFigureOut">
              <a:rPr lang="ka-GE" smtClean="0"/>
              <a:t>19.12.2018</a:t>
            </a:fld>
            <a:endParaRPr lang="ka-G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FFBD-1A39-42F9-88C8-6B1939AEBC22}" type="slidenum">
              <a:rPr lang="ka-GE" smtClean="0"/>
              <a:t>‹#›</a:t>
            </a:fld>
            <a:endParaRPr lang="ka-G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8F9F-14CB-4539-AAC4-E51E6092A1D0}" type="datetimeFigureOut">
              <a:rPr lang="ka-GE" smtClean="0"/>
              <a:t>19.12.2018</a:t>
            </a:fld>
            <a:endParaRPr lang="ka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FFBD-1A39-42F9-88C8-6B1939AEBC22}" type="slidenum">
              <a:rPr lang="ka-GE" smtClean="0"/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8F9F-14CB-4539-AAC4-E51E6092A1D0}" type="datetimeFigureOut">
              <a:rPr lang="ka-GE" smtClean="0"/>
              <a:t>19.12.2018</a:t>
            </a:fld>
            <a:endParaRPr lang="ka-G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FFBD-1A39-42F9-88C8-6B1939AEBC22}" type="slidenum">
              <a:rPr lang="ka-GE" smtClean="0"/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8F9F-14CB-4539-AAC4-E51E6092A1D0}" type="datetimeFigureOut">
              <a:rPr lang="ka-GE" smtClean="0"/>
              <a:t>19.12.2018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FFBD-1A39-42F9-88C8-6B1939AEBC22}" type="slidenum">
              <a:rPr lang="ka-GE" smtClean="0"/>
              <a:t>‹#›</a:t>
            </a:fld>
            <a:endParaRPr lang="ka-G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68F9F-14CB-4539-AAC4-E51E6092A1D0}" type="datetimeFigureOut">
              <a:rPr lang="ka-GE" smtClean="0"/>
              <a:t>19.12.2018</a:t>
            </a:fld>
            <a:endParaRPr lang="ka-G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a-G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FFBD-1A39-42F9-88C8-6B1939AEBC22}" type="slidenum">
              <a:rPr lang="ka-GE" smtClean="0"/>
              <a:t>‹#›</a:t>
            </a:fld>
            <a:endParaRPr lang="ka-G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4A68F9F-14CB-4539-AAC4-E51E6092A1D0}" type="datetimeFigureOut">
              <a:rPr lang="ka-GE" smtClean="0"/>
              <a:t>19.12.2018</a:t>
            </a:fld>
            <a:endParaRPr lang="ka-G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ka-G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C23FFBD-1A39-42F9-88C8-6B1939AEBC22}" type="slidenum">
              <a:rPr lang="ka-GE" smtClean="0"/>
              <a:t>‹#›</a:t>
            </a:fld>
            <a:endParaRPr lang="ka-GE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3107431"/>
          </a:xfrm>
        </p:spPr>
        <p:txBody>
          <a:bodyPr/>
          <a:lstStyle/>
          <a:p>
            <a:r>
              <a:rPr lang="en-GB" sz="4400" b="1" err="1">
                <a:solidFill>
                  <a:schemeClr val="tx1"/>
                </a:solidFill>
                <a:effectLst/>
              </a:rPr>
              <a:t>სოციალური</a:t>
            </a:r>
            <a:r>
              <a:rPr lang="en-GB" sz="4400" b="1">
                <a:solidFill>
                  <a:schemeClr val="tx1"/>
                </a:solidFill>
                <a:effectLst/>
              </a:rPr>
              <a:t> </a:t>
            </a:r>
            <a:r>
              <a:rPr lang="ka-GE" sz="4400" b="1">
                <a:solidFill>
                  <a:schemeClr val="tx1"/>
                </a:solidFill>
                <a:effectLst/>
              </a:rPr>
              <a:t>მუშაობის </a:t>
            </a:r>
            <a:r>
              <a:rPr lang="en-GB" sz="4400" b="1" err="1">
                <a:solidFill>
                  <a:schemeClr val="tx1"/>
                </a:solidFill>
                <a:effectLst/>
              </a:rPr>
              <a:t>ხარისხის</a:t>
            </a:r>
            <a:r>
              <a:rPr lang="en-GB" sz="4400" b="1">
                <a:solidFill>
                  <a:schemeClr val="tx1"/>
                </a:solidFill>
                <a:effectLst/>
              </a:rPr>
              <a:t> </a:t>
            </a:r>
            <a:r>
              <a:rPr lang="en-GB" sz="4400" b="1" err="1">
                <a:solidFill>
                  <a:schemeClr val="tx1"/>
                </a:solidFill>
                <a:effectLst/>
              </a:rPr>
              <a:t>გაუმჯობესების</a:t>
            </a:r>
            <a:r>
              <a:rPr lang="en-GB" sz="4400" b="1">
                <a:solidFill>
                  <a:schemeClr val="tx1"/>
                </a:solidFill>
                <a:effectLst/>
              </a:rPr>
              <a:t> </a:t>
            </a:r>
            <a:r>
              <a:rPr lang="en-GB" sz="4400" b="1" err="1">
                <a:solidFill>
                  <a:schemeClr val="tx1"/>
                </a:solidFill>
                <a:effectLst/>
              </a:rPr>
              <a:t>რეკომენდაციები</a:t>
            </a:r>
            <a:r>
              <a:rPr lang="ka-GE" sz="4400">
                <a:solidFill>
                  <a:schemeClr val="tx1"/>
                </a:solidFill>
                <a:effectLst/>
              </a:rPr>
              <a:t/>
            </a:r>
            <a:br>
              <a:rPr lang="ka-GE" sz="4400">
                <a:solidFill>
                  <a:schemeClr val="tx1"/>
                </a:solidFill>
                <a:effectLst/>
              </a:rPr>
            </a:br>
            <a:endParaRPr lang="ka-GE" sz="440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39135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4800" b="1">
                <a:solidFill>
                  <a:schemeClr val="tx1"/>
                </a:solidFill>
              </a:rPr>
              <a:t>რეკომენდაცია</a:t>
            </a:r>
            <a:r>
              <a:rPr lang="ka-GE" sz="4800">
                <a:solidFill>
                  <a:schemeClr val="tx1"/>
                </a:solidFill>
              </a:rPr>
              <a:t> </a:t>
            </a:r>
            <a:r>
              <a:rPr lang="ka-GE" sz="4800" b="1" smtClean="0">
                <a:solidFill>
                  <a:schemeClr val="tx1"/>
                </a:solidFill>
              </a:rPr>
              <a:t>5</a:t>
            </a:r>
            <a:endParaRPr lang="ka-GE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ka-GE" sz="2000">
                <a:solidFill>
                  <a:schemeClr val="tx1"/>
                </a:solidFill>
              </a:rPr>
              <a:t>სტრუქტურებს </a:t>
            </a:r>
            <a:r>
              <a:rPr lang="ka-GE" sz="2000">
                <a:solidFill>
                  <a:schemeClr val="tx1"/>
                </a:solidFill>
              </a:rPr>
              <a:t>შორის </a:t>
            </a:r>
            <a:r>
              <a:rPr lang="ka-GE" sz="2000" smtClean="0">
                <a:solidFill>
                  <a:schemeClr val="tx1"/>
                </a:solidFill>
              </a:rPr>
              <a:t>ურთიერთობის გაუმჯობესება </a:t>
            </a:r>
            <a:r>
              <a:rPr lang="ka-GE" sz="2000">
                <a:solidFill>
                  <a:schemeClr val="tx1"/>
                </a:solidFill>
              </a:rPr>
              <a:t>და სოციალური მუშაკების როლის უკეთ გააზრება</a:t>
            </a:r>
            <a:r>
              <a:rPr lang="ka-GE" sz="2000">
                <a:solidFill>
                  <a:schemeClr val="tx1"/>
                </a:solidFill>
              </a:rPr>
              <a:t>. </a:t>
            </a:r>
            <a:endParaRPr lang="ka-GE" sz="2000" smtClean="0">
              <a:solidFill>
                <a:schemeClr val="tx1"/>
              </a:solidFill>
            </a:endParaRPr>
          </a:p>
          <a:p>
            <a:pPr algn="just"/>
            <a:endParaRPr lang="ka-GE" sz="200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>
                <a:solidFill>
                  <a:schemeClr val="tx1"/>
                </a:solidFill>
              </a:rPr>
              <a:t>ბავშვთა </a:t>
            </a:r>
            <a:r>
              <a:rPr lang="ka-GE" sz="2000" smtClean="0">
                <a:solidFill>
                  <a:schemeClr val="tx1"/>
                </a:solidFill>
              </a:rPr>
              <a:t>დაცვის </a:t>
            </a:r>
            <a:r>
              <a:rPr lang="ka-GE" sz="2000">
                <a:solidFill>
                  <a:schemeClr val="tx1"/>
                </a:solidFill>
              </a:rPr>
              <a:t>მიმართვიანობის </a:t>
            </a:r>
            <a:r>
              <a:rPr lang="ka-GE" sz="2000">
                <a:solidFill>
                  <a:schemeClr val="tx1"/>
                </a:solidFill>
              </a:rPr>
              <a:t>პროცედურების </a:t>
            </a:r>
            <a:r>
              <a:rPr lang="ka-GE" sz="2000" smtClean="0">
                <a:solidFill>
                  <a:schemeClr val="tx1"/>
                </a:solidFill>
              </a:rPr>
              <a:t>გაუმჯობესება</a:t>
            </a:r>
            <a:r>
              <a:rPr lang="ka-GE" sz="2000">
                <a:solidFill>
                  <a:schemeClr val="tx1"/>
                </a:solidFill>
              </a:rPr>
              <a:t>, რათა მან მოიცვას არასრულწლოვანთა მართლმსაჯულების საკითხები, რომელიც დაკავშირებულია ძალადობის მსხვერპლი ბავშვების მონაწილეობასთან მართლმსაჯულების პროცესში და სოციალური მუშაკის როლის გამოკვეთა</a:t>
            </a:r>
            <a:r>
              <a:rPr lang="ka-GE" sz="2000">
                <a:solidFill>
                  <a:schemeClr val="tx1"/>
                </a:solidFill>
              </a:rPr>
              <a:t>. </a:t>
            </a:r>
            <a:endParaRPr lang="ka-GE" sz="200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ka-GE" sz="200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smtClean="0">
                <a:solidFill>
                  <a:schemeClr val="tx1"/>
                </a:solidFill>
              </a:rPr>
              <a:t>საჭიროა </a:t>
            </a:r>
            <a:r>
              <a:rPr lang="ka-GE" sz="2000">
                <a:solidFill>
                  <a:schemeClr val="tx1"/>
                </a:solidFill>
              </a:rPr>
              <a:t>განისაზღვროს  სოციალური მუშაკების მონაწილეობა პროცედურულ დონეზე კანონთან კონფლიქტში მყოფი ბავშვის მიმართ.</a:t>
            </a:r>
          </a:p>
          <a:p>
            <a:endParaRPr lang="ka-G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418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4800" b="1">
                <a:solidFill>
                  <a:schemeClr val="tx1"/>
                </a:solidFill>
              </a:rPr>
              <a:t>რეკომენდაცია</a:t>
            </a:r>
            <a:r>
              <a:rPr lang="ka-GE" sz="4800">
                <a:solidFill>
                  <a:schemeClr val="tx1"/>
                </a:solidFill>
              </a:rPr>
              <a:t> </a:t>
            </a:r>
            <a:r>
              <a:rPr lang="ka-GE" sz="4800" b="1" smtClean="0">
                <a:solidFill>
                  <a:schemeClr val="tx1"/>
                </a:solidFill>
              </a:rPr>
              <a:t>6</a:t>
            </a:r>
            <a:endParaRPr lang="ka-GE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>
                <a:solidFill>
                  <a:schemeClr val="tx1"/>
                </a:solidFill>
              </a:rPr>
              <a:t>ადგილობრივი ხელისუფლების ორგანოების ჩართვა სოციალური მუშაობის შესახებ კანონის სამოქმედო გეგმ</a:t>
            </a:r>
            <a:r>
              <a:rPr lang="ka-GE">
                <a:solidFill>
                  <a:schemeClr val="tx1"/>
                </a:solidFill>
              </a:rPr>
              <a:t>ის </a:t>
            </a:r>
            <a:r>
              <a:rPr lang="en-US" smtClean="0">
                <a:solidFill>
                  <a:schemeClr val="tx1"/>
                </a:solidFill>
              </a:rPr>
              <a:t>შემუშავების </a:t>
            </a:r>
            <a:r>
              <a:rPr lang="en-US">
                <a:solidFill>
                  <a:schemeClr val="tx1"/>
                </a:solidFill>
              </a:rPr>
              <a:t>პროცესში</a:t>
            </a:r>
            <a:r>
              <a:rPr lang="en-US" smtClean="0">
                <a:solidFill>
                  <a:schemeClr val="tx1"/>
                </a:solidFill>
              </a:rPr>
              <a:t>.</a:t>
            </a:r>
            <a:endParaRPr lang="ka-GE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mtClean="0">
                <a:solidFill>
                  <a:schemeClr val="tx1"/>
                </a:solidFill>
              </a:rPr>
              <a:t>მნიშვნელოვანია</a:t>
            </a:r>
            <a:r>
              <a:rPr lang="ka-GE">
                <a:solidFill>
                  <a:schemeClr val="tx1"/>
                </a:solidFill>
              </a:rPr>
              <a:t>, ადგილობრივი ხელისუფლების ორგანოების მონაწილეობა  სოციალური მუშაობის ფუნქციების დელეგირების </a:t>
            </a:r>
            <a:r>
              <a:rPr lang="ka-GE">
                <a:solidFill>
                  <a:schemeClr val="tx1"/>
                </a:solidFill>
              </a:rPr>
              <a:t>შესახებ </a:t>
            </a:r>
            <a:r>
              <a:rPr lang="ka-GE" smtClean="0">
                <a:solidFill>
                  <a:schemeClr val="tx1"/>
                </a:solidFill>
              </a:rPr>
              <a:t>სამოქმედო გეგმის შესაქმნელად </a:t>
            </a:r>
            <a:r>
              <a:rPr lang="ka-GE">
                <a:solidFill>
                  <a:schemeClr val="tx1"/>
                </a:solidFill>
              </a:rPr>
              <a:t>შექმნილ სამუშაო ჯგუფებში (ფუნქციები, რომლებიც მათ ეხებათ)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mtClean="0">
                <a:solidFill>
                  <a:schemeClr val="tx1"/>
                </a:solidFill>
              </a:rPr>
              <a:t>იმისათვის</a:t>
            </a:r>
            <a:r>
              <a:rPr lang="ka-GE">
                <a:solidFill>
                  <a:schemeClr val="tx1"/>
                </a:solidFill>
              </a:rPr>
              <a:t>, რომ მათი ჩართულობა იყოს ეფექტური</a:t>
            </a:r>
            <a:r>
              <a:rPr lang="ka-GE">
                <a:solidFill>
                  <a:schemeClr val="tx1"/>
                </a:solidFill>
              </a:rPr>
              <a:t>, </a:t>
            </a:r>
            <a:r>
              <a:rPr lang="ka-GE" smtClean="0">
                <a:solidFill>
                  <a:schemeClr val="tx1"/>
                </a:solidFill>
              </a:rPr>
              <a:t>სოც.მუშაკებს </a:t>
            </a:r>
            <a:r>
              <a:rPr lang="ka-GE">
                <a:solidFill>
                  <a:schemeClr val="tx1"/>
                </a:solidFill>
              </a:rPr>
              <a:t>უნდა ჩაუტარდეთ  ტრენინგები სოციალურ მუშაობაზე, ადგილობრივი ხელისუფლების როლზე და სოციალური მომსახურების სფეროში დეცენტრალიზაციის პროცესებზე.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mtClean="0">
                <a:solidFill>
                  <a:schemeClr val="tx1"/>
                </a:solidFill>
              </a:rPr>
              <a:t>განსაზღვრული </a:t>
            </a:r>
            <a:r>
              <a:rPr lang="ka-GE">
                <a:solidFill>
                  <a:schemeClr val="tx1"/>
                </a:solidFill>
              </a:rPr>
              <a:t>პასუხისმგებლობის დელეგირება უნდა იყოს კავშირში </a:t>
            </a:r>
            <a:r>
              <a:rPr lang="ka-GE">
                <a:solidFill>
                  <a:schemeClr val="tx1"/>
                </a:solidFill>
              </a:rPr>
              <a:t>ადგილობრივ </a:t>
            </a:r>
            <a:r>
              <a:rPr lang="ka-GE" smtClean="0">
                <a:solidFill>
                  <a:schemeClr val="tx1"/>
                </a:solidFill>
              </a:rPr>
              <a:t>პოლიტიკასთან და მორგებული იყოს  ადგილობრივ </a:t>
            </a:r>
            <a:r>
              <a:rPr lang="ka-GE">
                <a:solidFill>
                  <a:schemeClr val="tx1"/>
                </a:solidFill>
              </a:rPr>
              <a:t>სტრატეგიულ და სამოქმედო გეგმებთან.</a:t>
            </a:r>
          </a:p>
          <a:p>
            <a:pPr>
              <a:buFont typeface="Wingdings" panose="05000000000000000000" pitchFamily="2" charset="2"/>
              <a:buChar char="ü"/>
            </a:pPr>
            <a:endParaRPr lang="ka-GE"/>
          </a:p>
          <a:p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1848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4800" b="1">
                <a:solidFill>
                  <a:schemeClr val="tx1"/>
                </a:solidFill>
              </a:rPr>
              <a:t>რეკომენდაცია</a:t>
            </a:r>
            <a:r>
              <a:rPr lang="ka-GE" sz="4800">
                <a:solidFill>
                  <a:schemeClr val="tx1"/>
                </a:solidFill>
              </a:rPr>
              <a:t> </a:t>
            </a:r>
            <a:r>
              <a:rPr lang="ka-GE" sz="4800" b="1" smtClean="0">
                <a:solidFill>
                  <a:schemeClr val="tx1"/>
                </a:solidFill>
              </a:rPr>
              <a:t>7</a:t>
            </a:r>
            <a:endParaRPr lang="ka-GE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2000">
                <a:solidFill>
                  <a:schemeClr val="tx1"/>
                </a:solidFill>
              </a:rPr>
              <a:t>ბავშვებთან პირდაპირი მუშაობის პრაქტიკა, რეფერალ</a:t>
            </a:r>
            <a:r>
              <a:rPr lang="ka-GE" sz="2000">
                <a:solidFill>
                  <a:schemeClr val="tx1"/>
                </a:solidFill>
              </a:rPr>
              <a:t>ური </a:t>
            </a:r>
            <a:r>
              <a:rPr lang="en-GB" sz="2000">
                <a:solidFill>
                  <a:schemeClr val="tx1"/>
                </a:solidFill>
              </a:rPr>
              <a:t>პროცედურებისა და მეთოდოლოგიური გაიდლაინების, პროგრამების, სახელმძღვანელოების შემუშავება საჭიროებს სხვადასხვა დონის ნორმატიული </a:t>
            </a:r>
            <a:r>
              <a:rPr lang="en-GB" sz="2000">
                <a:solidFill>
                  <a:schemeClr val="tx1"/>
                </a:solidFill>
              </a:rPr>
              <a:t>აქტების </a:t>
            </a:r>
            <a:r>
              <a:rPr lang="ka-GE" sz="2000" smtClean="0">
                <a:solidFill>
                  <a:schemeClr val="tx1"/>
                </a:solidFill>
              </a:rPr>
              <a:t>შემუშავებას</a:t>
            </a:r>
          </a:p>
          <a:p>
            <a:pPr algn="just"/>
            <a:endParaRPr lang="ka-GE" sz="200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smtClean="0">
                <a:solidFill>
                  <a:schemeClr val="tx1"/>
                </a:solidFill>
              </a:rPr>
              <a:t>სოციალურმა </a:t>
            </a:r>
            <a:r>
              <a:rPr lang="ka-GE" sz="2000">
                <a:solidFill>
                  <a:schemeClr val="tx1"/>
                </a:solidFill>
              </a:rPr>
              <a:t>მუშაკებმა ძალაინ კარგად იციან პროცედურები</a:t>
            </a:r>
            <a:r>
              <a:rPr lang="ka-GE" sz="2000">
                <a:solidFill>
                  <a:schemeClr val="tx1"/>
                </a:solidFill>
              </a:rPr>
              <a:t>. </a:t>
            </a:r>
            <a:r>
              <a:rPr lang="ka-GE" sz="2000" smtClean="0">
                <a:solidFill>
                  <a:schemeClr val="tx1"/>
                </a:solidFill>
              </a:rPr>
              <a:t>პროცედურები </a:t>
            </a:r>
            <a:r>
              <a:rPr lang="ka-GE" sz="2000">
                <a:solidFill>
                  <a:schemeClr val="tx1"/>
                </a:solidFill>
              </a:rPr>
              <a:t>გაწერილია კანონმდებლობაში, </a:t>
            </a:r>
            <a:r>
              <a:rPr lang="ka-GE" sz="2000">
                <a:solidFill>
                  <a:schemeClr val="tx1"/>
                </a:solidFill>
              </a:rPr>
              <a:t>საჭიროა </a:t>
            </a:r>
            <a:r>
              <a:rPr lang="ka-GE" sz="2000" smtClean="0">
                <a:solidFill>
                  <a:schemeClr val="tx1"/>
                </a:solidFill>
              </a:rPr>
              <a:t>მუნიციპალურ </a:t>
            </a:r>
            <a:r>
              <a:rPr lang="ka-GE" sz="2000">
                <a:solidFill>
                  <a:schemeClr val="tx1"/>
                </a:solidFill>
              </a:rPr>
              <a:t>დონეზე მუშაობის დაწყება.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smtClean="0">
                <a:solidFill>
                  <a:schemeClr val="tx1"/>
                </a:solidFill>
              </a:rPr>
              <a:t>ძირითადი </a:t>
            </a:r>
            <a:r>
              <a:rPr lang="ka-GE" sz="2000">
                <a:solidFill>
                  <a:schemeClr val="tx1"/>
                </a:solidFill>
              </a:rPr>
              <a:t>სირთულეები მეთოდოლოგიური ხასიათისაა. რეკომენდაციები ეხება არა პროცედურების ნაწილს, არამედ შინაარსს.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smtClean="0">
                <a:solidFill>
                  <a:schemeClr val="tx1"/>
                </a:solidFill>
              </a:rPr>
              <a:t>სხვადასხვა </a:t>
            </a:r>
            <a:r>
              <a:rPr lang="ka-GE" sz="2000">
                <a:solidFill>
                  <a:schemeClr val="tx1"/>
                </a:solidFill>
              </a:rPr>
              <a:t>სამიზნე ჯგუფებისთვის გაიდლაინების შემუშავება</a:t>
            </a:r>
            <a:r>
              <a:rPr lang="ka-GE" sz="2000">
                <a:solidFill>
                  <a:schemeClr val="tx1"/>
                </a:solidFill>
              </a:rPr>
              <a:t>. </a:t>
            </a:r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3587957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4800" b="1">
                <a:solidFill>
                  <a:schemeClr val="tx1"/>
                </a:solidFill>
              </a:rPr>
              <a:t>რეკომენდაცია</a:t>
            </a:r>
            <a:r>
              <a:rPr lang="ka-GE" sz="4800">
                <a:solidFill>
                  <a:schemeClr val="tx1"/>
                </a:solidFill>
              </a:rPr>
              <a:t> </a:t>
            </a:r>
            <a:r>
              <a:rPr lang="ka-GE" sz="4800" b="1" smtClean="0">
                <a:solidFill>
                  <a:schemeClr val="tx1"/>
                </a:solidFill>
              </a:rPr>
              <a:t>8</a:t>
            </a:r>
            <a:endParaRPr lang="ka-GE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ka-GE" sz="2000">
                <a:solidFill>
                  <a:schemeClr val="tx1"/>
                </a:solidFill>
              </a:rPr>
              <a:t>სააგენტოს თანამშრომლების მართვა უნდა ეფუძნებოდეს </a:t>
            </a:r>
            <a:r>
              <a:rPr lang="ka-GE" sz="2000">
                <a:solidFill>
                  <a:schemeClr val="tx1"/>
                </a:solidFill>
              </a:rPr>
              <a:t>მათ </a:t>
            </a:r>
            <a:r>
              <a:rPr lang="ka-GE" sz="2000" smtClean="0">
                <a:solidFill>
                  <a:schemeClr val="tx1"/>
                </a:solidFill>
              </a:rPr>
              <a:t>კომპეტენციებს. </a:t>
            </a:r>
            <a:r>
              <a:rPr lang="ka-GE" sz="2000">
                <a:solidFill>
                  <a:schemeClr val="tx1"/>
                </a:solidFill>
              </a:rPr>
              <a:t>საჭიროა დეტალურად გაიწეროს აქტივობები კანონით გათვალისწინებული </a:t>
            </a:r>
            <a:r>
              <a:rPr lang="ka-GE" sz="2000">
                <a:solidFill>
                  <a:schemeClr val="tx1"/>
                </a:solidFill>
              </a:rPr>
              <a:t>თითოეული </a:t>
            </a:r>
            <a:r>
              <a:rPr lang="ka-GE" sz="2000" smtClean="0">
                <a:solidFill>
                  <a:schemeClr val="tx1"/>
                </a:solidFill>
              </a:rPr>
              <a:t>კომპონენტისთვის,   </a:t>
            </a:r>
            <a:r>
              <a:rPr lang="ka-GE" sz="2000">
                <a:solidFill>
                  <a:schemeClr val="tx1"/>
                </a:solidFill>
              </a:rPr>
              <a:t>სადაც, მათი  პროფესიულად განსახორციელების მიზნით, ასევე მითითებული იქნება შესაბამისად </a:t>
            </a:r>
            <a:r>
              <a:rPr lang="ka-GE" sz="2000">
                <a:solidFill>
                  <a:schemeClr val="tx1"/>
                </a:solidFill>
              </a:rPr>
              <a:t>მოთხოვნილი </a:t>
            </a:r>
            <a:r>
              <a:rPr lang="ka-GE" sz="2000" smtClean="0">
                <a:solidFill>
                  <a:schemeClr val="tx1"/>
                </a:solidFill>
              </a:rPr>
              <a:t>განათლება, </a:t>
            </a:r>
            <a:r>
              <a:rPr lang="ka-GE" sz="2000">
                <a:solidFill>
                  <a:schemeClr val="tx1"/>
                </a:solidFill>
              </a:rPr>
              <a:t>უნარები</a:t>
            </a:r>
            <a:r>
              <a:rPr lang="ka-GE" sz="200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ka-GE" sz="200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900" smtClean="0">
                <a:solidFill>
                  <a:schemeClr val="tx1"/>
                </a:solidFill>
              </a:rPr>
              <a:t>სოციალური </a:t>
            </a:r>
            <a:r>
              <a:rPr lang="ka-GE" sz="1900">
                <a:solidFill>
                  <a:schemeClr val="tx1"/>
                </a:solidFill>
              </a:rPr>
              <a:t>მუშაკის კომპეტენციების სტანდარტების შემუშავება </a:t>
            </a:r>
            <a:r>
              <a:rPr lang="ka-GE" sz="1900">
                <a:solidFill>
                  <a:schemeClr val="tx1"/>
                </a:solidFill>
              </a:rPr>
              <a:t>და </a:t>
            </a:r>
            <a:r>
              <a:rPr lang="ka-GE" sz="1900" smtClean="0">
                <a:solidFill>
                  <a:schemeClr val="tx1"/>
                </a:solidFill>
              </a:rPr>
              <a:t>დამტკიცება, რომელმაც </a:t>
            </a:r>
            <a:r>
              <a:rPr lang="ka-GE" sz="1900">
                <a:solidFill>
                  <a:schemeClr val="tx1"/>
                </a:solidFill>
              </a:rPr>
              <a:t>უნდა </a:t>
            </a:r>
            <a:r>
              <a:rPr lang="ka-GE" sz="1900" smtClean="0">
                <a:solidFill>
                  <a:schemeClr val="tx1"/>
                </a:solidFill>
              </a:rPr>
              <a:t>დააკავშიროს </a:t>
            </a:r>
            <a:r>
              <a:rPr lang="ka-GE" sz="1900">
                <a:solidFill>
                  <a:schemeClr val="tx1"/>
                </a:solidFill>
              </a:rPr>
              <a:t>კომპეტენციები </a:t>
            </a:r>
            <a:r>
              <a:rPr lang="ka-GE" sz="1900">
                <a:solidFill>
                  <a:schemeClr val="tx1"/>
                </a:solidFill>
              </a:rPr>
              <a:t>სასწავლო </a:t>
            </a:r>
            <a:r>
              <a:rPr lang="ka-GE" sz="1900" smtClean="0">
                <a:solidFill>
                  <a:schemeClr val="tx1"/>
                </a:solidFill>
              </a:rPr>
              <a:t>პროგრამებთან</a:t>
            </a:r>
            <a:r>
              <a:rPr lang="ka-GE" sz="1900">
                <a:solidFill>
                  <a:schemeClr val="tx1"/>
                </a:solidFill>
              </a:rPr>
              <a:t>. ეს კომპეტენციები უნდა იქნებს გამოყენებული სოცმუშკების სამსახურში აყვანისის</a:t>
            </a:r>
            <a:r>
              <a:rPr lang="ka-GE" sz="1900">
                <a:solidFill>
                  <a:schemeClr val="tx1"/>
                </a:solidFill>
              </a:rPr>
              <a:t>. </a:t>
            </a:r>
            <a:endParaRPr lang="ka-GE" sz="190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ka-GE" sz="190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1900">
                <a:solidFill>
                  <a:schemeClr val="tx1"/>
                </a:solidFill>
              </a:rPr>
              <a:t>კავშირი უნდა დამყარდეს გუნდის საჭიროებასა და ჩასატარებელ ტრენინგებს შორის. ტრენინგ პროგრამები უნდა იყოს მკაფიოდ გამოხატული მიზნებით, რომელიც ემთხვევა სოციალური მუშაკების საჭიროებას. უკუკავშირის მიღება ტრენინგის მერე.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ka-GE" sz="1900">
              <a:solidFill>
                <a:schemeClr val="tx1"/>
              </a:solidFill>
            </a:endParaRPr>
          </a:p>
          <a:p>
            <a:pPr algn="just"/>
            <a:endParaRPr lang="ka-GE" sz="2000">
              <a:solidFill>
                <a:schemeClr val="tx1"/>
              </a:solidFill>
            </a:endParaRPr>
          </a:p>
          <a:p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4270730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4800" b="1">
                <a:solidFill>
                  <a:schemeClr val="tx1"/>
                </a:solidFill>
              </a:rPr>
              <a:t>რეკომენდაცია</a:t>
            </a:r>
            <a:r>
              <a:rPr lang="ka-GE" sz="4800">
                <a:solidFill>
                  <a:schemeClr val="tx1"/>
                </a:solidFill>
              </a:rPr>
              <a:t> </a:t>
            </a:r>
            <a:r>
              <a:rPr lang="ka-GE" sz="4800" b="1">
                <a:solidFill>
                  <a:schemeClr val="tx1"/>
                </a:solidFill>
              </a:rPr>
              <a:t>8</a:t>
            </a:r>
            <a:endParaRPr lang="ka-GE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ka-GE" sz="200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>
                <a:solidFill>
                  <a:schemeClr val="tx1"/>
                </a:solidFill>
              </a:rPr>
              <a:t>კომპეტენციებზე შესაძლოა იყოს დამოკიდებული კარიერული წინსვლა. </a:t>
            </a:r>
            <a:r>
              <a:rPr lang="ka-GE" sz="2000">
                <a:solidFill>
                  <a:schemeClr val="tx1"/>
                </a:solidFill>
              </a:rPr>
              <a:t>სპეციალისტი </a:t>
            </a:r>
            <a:r>
              <a:rPr lang="ka-GE" sz="2000" smtClean="0">
                <a:solidFill>
                  <a:schemeClr val="tx1"/>
                </a:solidFill>
              </a:rPr>
              <a:t>სოც.მუშაკი</a:t>
            </a:r>
            <a:r>
              <a:rPr lang="ka-GE" sz="2000">
                <a:solidFill>
                  <a:schemeClr val="tx1"/>
                </a:solidFill>
              </a:rPr>
              <a:t>, </a:t>
            </a:r>
            <a:r>
              <a:rPr lang="ka-GE" sz="2000">
                <a:solidFill>
                  <a:schemeClr val="tx1"/>
                </a:solidFill>
              </a:rPr>
              <a:t>უფროსი </a:t>
            </a:r>
            <a:r>
              <a:rPr lang="ka-GE" sz="2000" smtClean="0">
                <a:solidFill>
                  <a:schemeClr val="tx1"/>
                </a:solidFill>
              </a:rPr>
              <a:t>სოც.მუშაკი </a:t>
            </a:r>
            <a:r>
              <a:rPr lang="ka-GE" sz="2000">
                <a:solidFill>
                  <a:schemeClr val="tx1"/>
                </a:solidFill>
              </a:rPr>
              <a:t>და </a:t>
            </a:r>
            <a:r>
              <a:rPr lang="ka-GE" sz="2000">
                <a:solidFill>
                  <a:schemeClr val="tx1"/>
                </a:solidFill>
              </a:rPr>
              <a:t>ექსპერი </a:t>
            </a:r>
            <a:r>
              <a:rPr lang="ka-GE" sz="2000" smtClean="0">
                <a:solidFill>
                  <a:schemeClr val="tx1"/>
                </a:solidFill>
              </a:rPr>
              <a:t>სოც.მუშაკი.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ka-GE" sz="200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>
                <a:solidFill>
                  <a:schemeClr val="tx1"/>
                </a:solidFill>
              </a:rPr>
              <a:t>სამსახურში კარიერული განვითარება დამოკიდებულია კომპეტენციების პაკეტზე, რომელსაც საზღვრავს ხელმძღვანელი. მაგალითად, სპეციალისტი -სოციალურ მუშაკი, რომელმაც 1 წლის განმავლობაში უნდა შეიძინოს </a:t>
            </a:r>
            <a:r>
              <a:rPr lang="ka-GE" sz="2000">
                <a:solidFill>
                  <a:schemeClr val="tx1"/>
                </a:solidFill>
              </a:rPr>
              <a:t>გარკვეული </a:t>
            </a:r>
            <a:r>
              <a:rPr lang="ka-GE" sz="2000" smtClean="0">
                <a:solidFill>
                  <a:schemeClr val="tx1"/>
                </a:solidFill>
              </a:rPr>
              <a:t>კომპეტენციები - შემთხვევის </a:t>
            </a:r>
            <a:r>
              <a:rPr lang="ka-GE" sz="2000">
                <a:solidFill>
                  <a:schemeClr val="tx1"/>
                </a:solidFill>
              </a:rPr>
              <a:t>შეფასება, მუშაობის დაგეგმვა</a:t>
            </a:r>
            <a:r>
              <a:rPr lang="ka-GE" sz="2000">
                <a:solidFill>
                  <a:schemeClr val="tx1"/>
                </a:solidFill>
              </a:rPr>
              <a:t>. </a:t>
            </a:r>
            <a:r>
              <a:rPr lang="ka-GE" sz="2000" smtClean="0">
                <a:solidFill>
                  <a:schemeClr val="tx1"/>
                </a:solidFill>
              </a:rPr>
              <a:t>უფ.სოციალური მუშაკი -  </a:t>
            </a:r>
            <a:r>
              <a:rPr lang="ka-GE" sz="2000">
                <a:solidFill>
                  <a:schemeClr val="tx1"/>
                </a:solidFill>
              </a:rPr>
              <a:t>2 წლიანი გამოცდილებით, რომელსაც შეეძლება კონსულტირება, </a:t>
            </a:r>
            <a:r>
              <a:rPr lang="ka-GE" sz="2000">
                <a:solidFill>
                  <a:schemeClr val="tx1"/>
                </a:solidFill>
              </a:rPr>
              <a:t>შემთხვევის </a:t>
            </a:r>
            <a:r>
              <a:rPr lang="ka-GE" sz="2000" smtClean="0">
                <a:solidFill>
                  <a:schemeClr val="tx1"/>
                </a:solidFill>
              </a:rPr>
              <a:t>მართვა, </a:t>
            </a:r>
            <a:r>
              <a:rPr lang="ka-GE" sz="2000">
                <a:solidFill>
                  <a:schemeClr val="tx1"/>
                </a:solidFill>
              </a:rPr>
              <a:t>მესამე დონე - ექსპერტი - მაღალი კვალიფიკაციის მქონე, </a:t>
            </a:r>
            <a:r>
              <a:rPr lang="ka-GE" sz="2000">
                <a:solidFill>
                  <a:schemeClr val="tx1"/>
                </a:solidFill>
              </a:rPr>
              <a:t>რომელიც </a:t>
            </a:r>
            <a:r>
              <a:rPr lang="ka-GE" sz="2000" smtClean="0">
                <a:solidFill>
                  <a:schemeClr val="tx1"/>
                </a:solidFill>
              </a:rPr>
              <a:t>ზემოაღნიშნული </a:t>
            </a:r>
            <a:r>
              <a:rPr lang="ka-GE" sz="2000">
                <a:solidFill>
                  <a:schemeClr val="tx1"/>
                </a:solidFill>
              </a:rPr>
              <a:t>კომპეტენციების გარდა გამოცდილია სხვადასხა ინტერვენციებში.</a:t>
            </a:r>
          </a:p>
          <a:p>
            <a:pPr>
              <a:buFont typeface="Wingdings" panose="05000000000000000000" pitchFamily="2" charset="2"/>
              <a:buChar char="ü"/>
            </a:pPr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4679192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4800" b="1">
                <a:solidFill>
                  <a:schemeClr val="tx1"/>
                </a:solidFill>
              </a:rPr>
              <a:t>რეკომენდაცია</a:t>
            </a:r>
            <a:r>
              <a:rPr lang="ka-GE" sz="4800">
                <a:solidFill>
                  <a:schemeClr val="tx1"/>
                </a:solidFill>
              </a:rPr>
              <a:t> </a:t>
            </a:r>
            <a:r>
              <a:rPr lang="ka-GE" sz="4800" b="1" smtClean="0">
                <a:solidFill>
                  <a:schemeClr val="tx1"/>
                </a:solidFill>
              </a:rPr>
              <a:t>9</a:t>
            </a:r>
            <a:endParaRPr lang="ka-GE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ka-GE" sz="2000" smtClean="0">
                <a:solidFill>
                  <a:schemeClr val="tx1"/>
                </a:solidFill>
              </a:rPr>
              <a:t>კომპეტენციების პროფილი </a:t>
            </a:r>
            <a:r>
              <a:rPr lang="ka-GE" sz="2000">
                <a:solidFill>
                  <a:schemeClr val="tx1"/>
                </a:solidFill>
              </a:rPr>
              <a:t>უნდა მოიცავდეს ინტერვენციას - რაც მოიცავს როგორც სოციალური რესურსების მობილიზებას ბენეფიციარის სასარგებლოდ, ასევე პიროვნების ინდივიდუალური რესურსების და  </a:t>
            </a:r>
            <a:r>
              <a:rPr lang="ka-GE" sz="2000">
                <a:solidFill>
                  <a:schemeClr val="tx1"/>
                </a:solidFill>
              </a:rPr>
              <a:t>შესაძლებლობების </a:t>
            </a:r>
            <a:r>
              <a:rPr lang="ka-GE" sz="2000" smtClean="0">
                <a:solidFill>
                  <a:schemeClr val="tx1"/>
                </a:solidFill>
              </a:rPr>
              <a:t>მობილიზებას</a:t>
            </a:r>
            <a:r>
              <a:rPr lang="ka-GE" sz="2000">
                <a:solidFill>
                  <a:schemeClr val="tx1"/>
                </a:solidFill>
              </a:rPr>
              <a:t>, გაძლიერებას და შესაძლებლობების </a:t>
            </a:r>
            <a:r>
              <a:rPr lang="ka-GE" sz="2000">
                <a:solidFill>
                  <a:schemeClr val="tx1"/>
                </a:solidFill>
              </a:rPr>
              <a:t>წარმოჩენას</a:t>
            </a:r>
            <a:r>
              <a:rPr lang="ka-GE" sz="200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ka-GE" sz="200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smtClean="0">
                <a:solidFill>
                  <a:schemeClr val="tx1"/>
                </a:solidFill>
              </a:rPr>
              <a:t>მნიშვნელოვანია შემთხვევის მართვის </a:t>
            </a:r>
            <a:r>
              <a:rPr lang="ka-GE" sz="2000">
                <a:solidFill>
                  <a:schemeClr val="tx1"/>
                </a:solidFill>
              </a:rPr>
              <a:t>კომპეტენციების გაძლიერება/გაუმჯობესება - შეფასების, მეთოდოლოგიის კუთხით, ასევე გეგმის განხორციელების დროს ჩართული მხარეების კოორდინირება და ა.შ</a:t>
            </a:r>
            <a:r>
              <a:rPr lang="ka-GE" sz="2000">
                <a:solidFill>
                  <a:schemeClr val="tx1"/>
                </a:solidFill>
              </a:rPr>
              <a:t>. </a:t>
            </a:r>
            <a:endParaRPr lang="ka-GE" sz="200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ka-GE" sz="200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>
                <a:solidFill>
                  <a:schemeClr val="tx1"/>
                </a:solidFill>
              </a:rPr>
              <a:t>ასევე მნიშვნელოვანია ნებისმიერი ინფორმაციის ინტერპრეტაციისთვის კომპეტენციების განვითარება / გაძლიერება, რაც დაეხმარებათ პრობლემების იდენტიფიკაციაში, საჭიროებების და რესურსების განსაზღვრაში, აგრეთვე კომუნიკაციიაში და სამუშაო პროგრესის გააზრებაში.</a:t>
            </a:r>
            <a:endParaRPr lang="ka-GE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148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2776"/>
          </a:xfrm>
        </p:spPr>
        <p:txBody>
          <a:bodyPr/>
          <a:lstStyle/>
          <a:p>
            <a:r>
              <a:rPr lang="ka-GE" sz="4800" b="1">
                <a:solidFill>
                  <a:schemeClr val="tx1"/>
                </a:solidFill>
              </a:rPr>
              <a:t>რეკომენდაცია</a:t>
            </a:r>
            <a:r>
              <a:rPr lang="ka-GE" sz="4800">
                <a:solidFill>
                  <a:schemeClr val="tx1"/>
                </a:solidFill>
              </a:rPr>
              <a:t> </a:t>
            </a:r>
            <a:r>
              <a:rPr lang="ka-GE" sz="4800" b="1" smtClean="0">
                <a:solidFill>
                  <a:schemeClr val="tx1"/>
                </a:solidFill>
              </a:rPr>
              <a:t>1</a:t>
            </a:r>
            <a:endParaRPr lang="ka-GE" sz="480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ka-GE" sz="2200">
                <a:solidFill>
                  <a:schemeClr val="tx1"/>
                </a:solidFill>
              </a:rPr>
              <a:t>სოციალურ </a:t>
            </a:r>
            <a:r>
              <a:rPr lang="ka-GE" sz="2200" smtClean="0">
                <a:solidFill>
                  <a:schemeClr val="tx1"/>
                </a:solidFill>
              </a:rPr>
              <a:t>სამუშაოში შეფასების ხარისხის გაუმჯობესება, რომელიც მონაცემებსა </a:t>
            </a:r>
            <a:r>
              <a:rPr lang="ka-GE" sz="2200">
                <a:solidFill>
                  <a:schemeClr val="tx1"/>
                </a:solidFill>
              </a:rPr>
              <a:t>და </a:t>
            </a:r>
            <a:r>
              <a:rPr lang="ka-GE" sz="2200" smtClean="0">
                <a:solidFill>
                  <a:schemeClr val="tx1"/>
                </a:solidFill>
              </a:rPr>
              <a:t>მტკიცებულებზე იქნება დაფუძნებული</a:t>
            </a:r>
          </a:p>
          <a:p>
            <a:pPr algn="just"/>
            <a:endParaRPr lang="ka-GE" sz="220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200" smtClean="0">
                <a:solidFill>
                  <a:schemeClr val="tx1"/>
                </a:solidFill>
              </a:rPr>
              <a:t>მონაცემთა </a:t>
            </a:r>
            <a:r>
              <a:rPr lang="ka-GE" sz="2200">
                <a:solidFill>
                  <a:schemeClr val="tx1"/>
                </a:solidFill>
              </a:rPr>
              <a:t>შეგროვების </a:t>
            </a:r>
            <a:r>
              <a:rPr lang="ka-GE" sz="2200">
                <a:solidFill>
                  <a:schemeClr val="tx1"/>
                </a:solidFill>
              </a:rPr>
              <a:t>სისტემის </a:t>
            </a:r>
            <a:r>
              <a:rPr lang="ka-GE" sz="2200" smtClean="0">
                <a:solidFill>
                  <a:schemeClr val="tx1"/>
                </a:solidFill>
              </a:rPr>
              <a:t>შემუშავება</a:t>
            </a:r>
          </a:p>
          <a:p>
            <a:pPr marL="0" indent="0" algn="just">
              <a:buNone/>
            </a:pPr>
            <a:r>
              <a:rPr lang="en-US" sz="2200" smtClean="0">
                <a:solidFill>
                  <a:schemeClr val="tx1"/>
                </a:solidFill>
              </a:rPr>
              <a:t>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200" smtClean="0">
                <a:solidFill>
                  <a:schemeClr val="tx1"/>
                </a:solidFill>
              </a:rPr>
              <a:t>კავშირის გაანალიზება ჩატარებულ </a:t>
            </a:r>
            <a:r>
              <a:rPr lang="ka-GE" sz="2200">
                <a:solidFill>
                  <a:schemeClr val="tx1"/>
                </a:solidFill>
              </a:rPr>
              <a:t>სამუშაოსა და მიღებულ შედეგს </a:t>
            </a:r>
            <a:r>
              <a:rPr lang="ka-GE" sz="2200">
                <a:solidFill>
                  <a:schemeClr val="tx1"/>
                </a:solidFill>
              </a:rPr>
              <a:t>შორის </a:t>
            </a:r>
            <a:r>
              <a:rPr lang="ka-GE" sz="2200" smtClean="0">
                <a:solidFill>
                  <a:schemeClr val="tx1"/>
                </a:solidFill>
              </a:rPr>
              <a:t> - რა </a:t>
            </a:r>
            <a:r>
              <a:rPr lang="ka-GE" sz="2200">
                <a:solidFill>
                  <a:schemeClr val="tx1"/>
                </a:solidFill>
              </a:rPr>
              <a:t>გავლენა მოახდინა ჩატარებულმა </a:t>
            </a:r>
            <a:r>
              <a:rPr lang="ka-GE" sz="2200">
                <a:solidFill>
                  <a:schemeClr val="tx1"/>
                </a:solidFill>
              </a:rPr>
              <a:t>სამუშაომ </a:t>
            </a:r>
            <a:r>
              <a:rPr lang="ka-GE" sz="2200" smtClean="0">
                <a:solidFill>
                  <a:schemeClr val="tx1"/>
                </a:solidFill>
              </a:rPr>
              <a:t>ბენეფიციარის </a:t>
            </a:r>
            <a:r>
              <a:rPr lang="ka-GE" sz="2200">
                <a:solidFill>
                  <a:schemeClr val="tx1"/>
                </a:solidFill>
              </a:rPr>
              <a:t>მდგომარეობაზე</a:t>
            </a:r>
            <a:r>
              <a:rPr lang="ka-GE" sz="2200">
                <a:solidFill>
                  <a:schemeClr val="tx1"/>
                </a:solidFill>
              </a:rPr>
              <a:t>. </a:t>
            </a:r>
            <a:endParaRPr lang="ka-GE" sz="220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ka-GE" sz="220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200" smtClean="0">
                <a:solidFill>
                  <a:schemeClr val="tx1"/>
                </a:solidFill>
              </a:rPr>
              <a:t>ინფორმაციის </a:t>
            </a:r>
            <a:r>
              <a:rPr lang="ka-GE" sz="2200">
                <a:solidFill>
                  <a:schemeClr val="tx1"/>
                </a:solidFill>
              </a:rPr>
              <a:t>შეგროვება ბენეფიციარებისგან  - რა არის მათი მოლოდინი, შეხედულება, დამოკიდებულება</a:t>
            </a:r>
            <a:r>
              <a:rPr lang="ka-GE" sz="2200">
                <a:solidFill>
                  <a:schemeClr val="tx1"/>
                </a:solidFill>
              </a:rPr>
              <a:t>, </a:t>
            </a:r>
            <a:r>
              <a:rPr lang="ka-GE" sz="2200" smtClean="0">
                <a:solidFill>
                  <a:schemeClr val="tx1"/>
                </a:solidFill>
              </a:rPr>
              <a:t>წუხილი და </a:t>
            </a:r>
            <a:r>
              <a:rPr lang="ka-GE" sz="2200">
                <a:solidFill>
                  <a:schemeClr val="tx1"/>
                </a:solidFill>
              </a:rPr>
              <a:t>სხვ</a:t>
            </a:r>
            <a:r>
              <a:rPr lang="ka-GE" sz="2200" smtClean="0">
                <a:solidFill>
                  <a:schemeClr val="tx1"/>
                </a:solidFill>
              </a:rPr>
              <a:t>.</a:t>
            </a:r>
            <a:endParaRPr lang="ka-GE" sz="2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37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2776"/>
          </a:xfrm>
        </p:spPr>
        <p:txBody>
          <a:bodyPr/>
          <a:lstStyle/>
          <a:p>
            <a:r>
              <a:rPr lang="ka-GE" sz="4800" b="1">
                <a:solidFill>
                  <a:schemeClr val="tx1"/>
                </a:solidFill>
              </a:rPr>
              <a:t>რეკომენდაცია</a:t>
            </a:r>
            <a:r>
              <a:rPr lang="ka-GE" sz="4800">
                <a:solidFill>
                  <a:schemeClr val="tx1"/>
                </a:solidFill>
              </a:rPr>
              <a:t> </a:t>
            </a:r>
            <a:r>
              <a:rPr lang="ka-GE" sz="4800" b="1">
                <a:solidFill>
                  <a:schemeClr val="tx1"/>
                </a:solidFill>
              </a:rPr>
              <a:t>2</a:t>
            </a:r>
            <a:endParaRPr lang="ka-GE" sz="480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ka-GE" sz="2200" smtClean="0">
                <a:solidFill>
                  <a:schemeClr val="tx1"/>
                </a:solidFill>
              </a:rPr>
              <a:t>პიროვნებებზე ორიენტირებული მიდგომების </a:t>
            </a:r>
            <a:r>
              <a:rPr lang="ka-GE" sz="2200">
                <a:solidFill>
                  <a:schemeClr val="tx1"/>
                </a:solidFill>
              </a:rPr>
              <a:t>უკეთ დაცვა, რაც გულისხმობს ურთიერთკავშირს ორგანიზაციულ და მენეჯერულ დონეზე</a:t>
            </a:r>
            <a:r>
              <a:rPr lang="ka-GE" sz="2200">
                <a:solidFill>
                  <a:schemeClr val="tx1"/>
                </a:solidFill>
              </a:rPr>
              <a:t>, </a:t>
            </a:r>
            <a:r>
              <a:rPr lang="ka-GE" sz="2200" smtClean="0">
                <a:solidFill>
                  <a:schemeClr val="tx1"/>
                </a:solidFill>
              </a:rPr>
              <a:t>უშუალოდ ბენეფიციარებთან </a:t>
            </a:r>
            <a:r>
              <a:rPr lang="ka-GE" sz="2200">
                <a:solidFill>
                  <a:schemeClr val="tx1"/>
                </a:solidFill>
              </a:rPr>
              <a:t>მუშაობის დროს</a:t>
            </a:r>
            <a:r>
              <a:rPr lang="ka-GE" sz="2200">
                <a:solidFill>
                  <a:schemeClr val="tx1"/>
                </a:solidFill>
              </a:rPr>
              <a:t>,  </a:t>
            </a:r>
            <a:r>
              <a:rPr lang="ka-GE" sz="2200" smtClean="0">
                <a:solidFill>
                  <a:schemeClr val="tx1"/>
                </a:solidFill>
              </a:rPr>
              <a:t>სოციალურ დახმარებსა </a:t>
            </a:r>
            <a:r>
              <a:rPr lang="ka-GE" sz="2200">
                <a:solidFill>
                  <a:schemeClr val="tx1"/>
                </a:solidFill>
              </a:rPr>
              <a:t>და </a:t>
            </a:r>
            <a:r>
              <a:rPr lang="ka-GE" sz="2200" smtClean="0">
                <a:solidFill>
                  <a:schemeClr val="tx1"/>
                </a:solidFill>
              </a:rPr>
              <a:t>სოციალურ მუშაობას </a:t>
            </a:r>
            <a:r>
              <a:rPr lang="ka-GE" sz="2200">
                <a:solidFill>
                  <a:schemeClr val="tx1"/>
                </a:solidFill>
              </a:rPr>
              <a:t>შორის, სერვისის მიმწოდებელი ორგანიზაციების </a:t>
            </a:r>
            <a:r>
              <a:rPr lang="ka-GE" sz="2200">
                <a:solidFill>
                  <a:schemeClr val="tx1"/>
                </a:solidFill>
              </a:rPr>
              <a:t>მიერ </a:t>
            </a:r>
            <a:r>
              <a:rPr lang="ka-GE" sz="2200" smtClean="0">
                <a:solidFill>
                  <a:schemeClr val="tx1"/>
                </a:solidFill>
              </a:rPr>
              <a:t>მხარდაჭერას, </a:t>
            </a:r>
            <a:r>
              <a:rPr lang="ka-GE" sz="2200">
                <a:solidFill>
                  <a:schemeClr val="tx1"/>
                </a:solidFill>
              </a:rPr>
              <a:t>ძალადობის, ტრეფიკინგის და შეზღუდული შესაძლებლობების მქონე მსხვერპლ პიროვნებების </a:t>
            </a:r>
            <a:r>
              <a:rPr lang="ka-GE" sz="2200">
                <a:solidFill>
                  <a:schemeClr val="tx1"/>
                </a:solidFill>
              </a:rPr>
              <a:t>მიმართ</a:t>
            </a:r>
            <a:r>
              <a:rPr lang="ka-GE" sz="220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ka-G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84784"/>
          </a:xfrm>
        </p:spPr>
        <p:txBody>
          <a:bodyPr/>
          <a:lstStyle/>
          <a:p>
            <a:r>
              <a:rPr lang="ka-GE" sz="4800" b="1">
                <a:solidFill>
                  <a:schemeClr val="tx1"/>
                </a:solidFill>
              </a:rPr>
              <a:t>რეკომენდაცია</a:t>
            </a:r>
            <a:r>
              <a:rPr lang="ka-GE" sz="4800">
                <a:solidFill>
                  <a:schemeClr val="tx1"/>
                </a:solidFill>
              </a:rPr>
              <a:t> </a:t>
            </a:r>
            <a:r>
              <a:rPr lang="ka-GE" sz="4800" b="1">
                <a:solidFill>
                  <a:schemeClr val="tx1"/>
                </a:solidFill>
              </a:rPr>
              <a:t>2</a:t>
            </a:r>
            <a:endParaRPr lang="ka-GE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ka-GE" sz="2000">
                <a:solidFill>
                  <a:schemeClr val="tx1"/>
                </a:solidFill>
              </a:rPr>
              <a:t>სოციალური </a:t>
            </a:r>
            <a:r>
              <a:rPr lang="ka-GE" sz="2000">
                <a:solidFill>
                  <a:schemeClr val="tx1"/>
                </a:solidFill>
              </a:rPr>
              <a:t>სამუშაოს </a:t>
            </a:r>
            <a:r>
              <a:rPr lang="ka-GE" sz="2000" smtClean="0">
                <a:solidFill>
                  <a:schemeClr val="tx1"/>
                </a:solidFill>
              </a:rPr>
              <a:t>ინტეგრირება სხვადასხვა სფეროებთან -   </a:t>
            </a:r>
            <a:r>
              <a:rPr lang="ka-GE" sz="2000">
                <a:solidFill>
                  <a:schemeClr val="tx1"/>
                </a:solidFill>
              </a:rPr>
              <a:t>სოციალურ დახმარებასთან, დასაქმების მომსახურებასთან, და ა.შ., რაც ხელს შეუწყობს მეტი სოციალური რესურსების </a:t>
            </a:r>
            <a:r>
              <a:rPr lang="ka-GE" sz="2000">
                <a:solidFill>
                  <a:schemeClr val="tx1"/>
                </a:solidFill>
              </a:rPr>
              <a:t>ჩართვას</a:t>
            </a:r>
            <a:r>
              <a:rPr lang="ka-GE" sz="200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endParaRPr lang="ka-GE" sz="200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smtClean="0">
                <a:solidFill>
                  <a:schemeClr val="tx1"/>
                </a:solidFill>
              </a:rPr>
              <a:t>სააგენტოს </a:t>
            </a:r>
            <a:r>
              <a:rPr lang="ka-GE" sz="2000">
                <a:solidFill>
                  <a:schemeClr val="tx1"/>
                </a:solidFill>
              </a:rPr>
              <a:t>სხვადასხვა მიმართულებებში - სოცდახმარება, დასაქმება, სოციალური მუშაობის პრინციპების შეტანა, ისევე როგორც შემთხვევიდან და საჭიროებიდან გამომდინარე, ამ მიმართულებების პროფესიონალების ჩართვა </a:t>
            </a:r>
            <a:r>
              <a:rPr lang="ka-GE" sz="2000">
                <a:solidFill>
                  <a:schemeClr val="tx1"/>
                </a:solidFill>
              </a:rPr>
              <a:t>სამუშაო </a:t>
            </a:r>
            <a:r>
              <a:rPr lang="ka-GE" sz="2000" smtClean="0">
                <a:solidFill>
                  <a:schemeClr val="tx1"/>
                </a:solidFill>
              </a:rPr>
              <a:t>პროცესში.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ka-GE" sz="200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2000">
                <a:solidFill>
                  <a:schemeClr val="tx1"/>
                </a:solidFill>
              </a:rPr>
              <a:t>სააგენტოს ყველა თანამშრომელს მოეთხოვოს სოციალური მუშაობის მინიმალური ცოდნა</a:t>
            </a:r>
            <a:endParaRPr lang="ka-GE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897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4800" b="1">
                <a:solidFill>
                  <a:schemeClr val="tx1"/>
                </a:solidFill>
              </a:rPr>
              <a:t>რეკომენდაცია</a:t>
            </a:r>
            <a:r>
              <a:rPr lang="ka-GE" sz="4800">
                <a:solidFill>
                  <a:schemeClr val="tx1"/>
                </a:solidFill>
              </a:rPr>
              <a:t> </a:t>
            </a:r>
            <a:r>
              <a:rPr lang="ka-GE" sz="4800" b="1" smtClean="0">
                <a:solidFill>
                  <a:schemeClr val="tx1"/>
                </a:solidFill>
              </a:rPr>
              <a:t>3</a:t>
            </a:r>
            <a:endParaRPr lang="ka-GE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ka-GE" sz="2900">
                <a:solidFill>
                  <a:schemeClr val="tx1"/>
                </a:solidFill>
              </a:rPr>
              <a:t>ბალანსის გაუმჯობესების მიზნით, პრიორიტეტულია ახალი </a:t>
            </a:r>
            <a:r>
              <a:rPr lang="ka-GE" sz="2900">
                <a:solidFill>
                  <a:schemeClr val="tx1"/>
                </a:solidFill>
              </a:rPr>
              <a:t>პროფესიის </a:t>
            </a:r>
            <a:r>
              <a:rPr lang="ka-GE" sz="2900" smtClean="0">
                <a:solidFill>
                  <a:schemeClr val="tx1"/>
                </a:solidFill>
              </a:rPr>
              <a:t> </a:t>
            </a:r>
            <a:r>
              <a:rPr lang="ka-GE" sz="2900">
                <a:solidFill>
                  <a:schemeClr val="tx1"/>
                </a:solidFill>
              </a:rPr>
              <a:t>განვითარება, როგორიცაა </a:t>
            </a:r>
            <a:r>
              <a:rPr lang="ka-GE" sz="2900">
                <a:solidFill>
                  <a:schemeClr val="tx1"/>
                </a:solidFill>
              </a:rPr>
              <a:t>სოციალური </a:t>
            </a:r>
            <a:r>
              <a:rPr lang="ka-GE" sz="2900" smtClean="0">
                <a:solidFill>
                  <a:schemeClr val="tx1"/>
                </a:solidFill>
              </a:rPr>
              <a:t>სამუშაო </a:t>
            </a:r>
            <a:r>
              <a:rPr lang="ka-GE" sz="2900">
                <a:solidFill>
                  <a:schemeClr val="tx1"/>
                </a:solidFill>
              </a:rPr>
              <a:t>და მეტად თვალსაჩინო ფოკუსირება  იმ ხალხის საჭიროებებზე, რომლებიც იღებენ სოციალურ დახმარებას  არსებული პოლიტიკის და პრაქტიკის შესაბამისად.</a:t>
            </a:r>
          </a:p>
          <a:p>
            <a:endParaRPr lang="ka-GE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900" smtClean="0">
                <a:solidFill>
                  <a:schemeClr val="tx1"/>
                </a:solidFill>
              </a:rPr>
              <a:t>საჭიროებების </a:t>
            </a:r>
            <a:r>
              <a:rPr lang="ka-GE" sz="2900">
                <a:solidFill>
                  <a:schemeClr val="tx1"/>
                </a:solidFill>
              </a:rPr>
              <a:t>გამოკვეთა ისევე როგორც ბენეფიციარების მიერ მიღწეული შედეგების შეფასება უნდა ხდებოდეს სათემო დონეზე</a:t>
            </a:r>
            <a:r>
              <a:rPr lang="ka-GE" sz="2900">
                <a:solidFill>
                  <a:schemeClr val="tx1"/>
                </a:solidFill>
              </a:rPr>
              <a:t>. </a:t>
            </a:r>
            <a:endParaRPr lang="ka-GE" sz="290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ka-GE" sz="290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900" smtClean="0">
                <a:solidFill>
                  <a:schemeClr val="tx1"/>
                </a:solidFill>
              </a:rPr>
              <a:t>ინდივიდების, </a:t>
            </a:r>
            <a:r>
              <a:rPr lang="ka-GE" sz="2900">
                <a:solidFill>
                  <a:schemeClr val="tx1"/>
                </a:solidFill>
              </a:rPr>
              <a:t>ჯგუფებისა და თემების საჭიროებების, მოთხოვნილების საფუძველზე </a:t>
            </a:r>
            <a:r>
              <a:rPr lang="ka-GE" sz="2900">
                <a:solidFill>
                  <a:schemeClr val="tx1"/>
                </a:solidFill>
              </a:rPr>
              <a:t>საჭიროა </a:t>
            </a:r>
            <a:r>
              <a:rPr lang="ka-GE" sz="2900" smtClean="0">
                <a:solidFill>
                  <a:schemeClr val="tx1"/>
                </a:solidFill>
              </a:rPr>
              <a:t>შემუშავდეს პერსონალის </a:t>
            </a:r>
            <a:r>
              <a:rPr lang="ka-GE" sz="2900">
                <a:solidFill>
                  <a:schemeClr val="tx1"/>
                </a:solidFill>
              </a:rPr>
              <a:t>სტრუქტურა, რაოდენობა, ტიპი </a:t>
            </a:r>
            <a:r>
              <a:rPr lang="ka-GE" sz="2900">
                <a:solidFill>
                  <a:schemeClr val="tx1"/>
                </a:solidFill>
              </a:rPr>
              <a:t>და </a:t>
            </a:r>
            <a:r>
              <a:rPr lang="ka-GE" sz="2900" smtClean="0">
                <a:solidFill>
                  <a:schemeClr val="tx1"/>
                </a:solidFill>
              </a:rPr>
              <a:t>კვალიფიკაცია. </a:t>
            </a:r>
            <a:r>
              <a:rPr lang="ka-GE" sz="2900">
                <a:solidFill>
                  <a:schemeClr val="tx1"/>
                </a:solidFill>
              </a:rPr>
              <a:t>სოციალური </a:t>
            </a:r>
            <a:r>
              <a:rPr lang="ka-GE" sz="2900">
                <a:solidFill>
                  <a:schemeClr val="tx1"/>
                </a:solidFill>
              </a:rPr>
              <a:t>მუშაკების </a:t>
            </a:r>
            <a:r>
              <a:rPr lang="ka-GE" sz="2900" smtClean="0">
                <a:solidFill>
                  <a:schemeClr val="tx1"/>
                </a:solidFill>
              </a:rPr>
              <a:t>უნდა </a:t>
            </a:r>
            <a:r>
              <a:rPr lang="ka-GE" sz="2900">
                <a:solidFill>
                  <a:schemeClr val="tx1"/>
                </a:solidFill>
              </a:rPr>
              <a:t>განისაზღვროს სიღრმისეულ, რაოდენობრივ და ხარისხობრივ მონაცემებზე დაყრდნობით. რაც შესაძლებელს გახდის პრევენციული პრაქტიკისა და მხარდაჭერის საჭიროებების განსაზღვრას.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ka-GE" sz="290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900" smtClean="0">
                <a:solidFill>
                  <a:schemeClr val="tx1"/>
                </a:solidFill>
              </a:rPr>
              <a:t>სოციალური </a:t>
            </a:r>
            <a:r>
              <a:rPr lang="ka-GE" sz="2900">
                <a:solidFill>
                  <a:schemeClr val="tx1"/>
                </a:solidFill>
              </a:rPr>
              <a:t>მუშაობის შესახებ კანონის სამოქმედო გეგმა უნდა შეიცავდეს მექანიზმებს, რომლითც მოხდება სოციალური დახმარების იდენტიფიკაცია ქვეყანაში.</a:t>
            </a:r>
          </a:p>
          <a:p>
            <a:endParaRPr lang="ka-GE" smtClean="0"/>
          </a:p>
          <a:p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2535286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4800" b="1">
                <a:solidFill>
                  <a:schemeClr val="tx1"/>
                </a:solidFill>
              </a:rPr>
              <a:t>რეკომენდაცია</a:t>
            </a:r>
            <a:r>
              <a:rPr lang="ka-GE" sz="4800">
                <a:solidFill>
                  <a:schemeClr val="tx1"/>
                </a:solidFill>
              </a:rPr>
              <a:t> </a:t>
            </a:r>
            <a:r>
              <a:rPr lang="ka-GE" sz="4800" b="1" smtClean="0">
                <a:solidFill>
                  <a:schemeClr val="tx1"/>
                </a:solidFill>
              </a:rPr>
              <a:t>4</a:t>
            </a:r>
            <a:endParaRPr lang="ka-GE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ka-GE" sz="2000">
                <a:solidFill>
                  <a:schemeClr val="tx1"/>
                </a:solidFill>
              </a:rPr>
              <a:t>სააგენტოში სოციალური სამუშაოს </a:t>
            </a:r>
            <a:r>
              <a:rPr lang="ka-GE" sz="2000">
                <a:solidFill>
                  <a:schemeClr val="tx1"/>
                </a:solidFill>
              </a:rPr>
              <a:t>შემდგომი </a:t>
            </a:r>
            <a:r>
              <a:rPr lang="ka-GE" sz="2000" smtClean="0">
                <a:solidFill>
                  <a:schemeClr val="tx1"/>
                </a:solidFill>
              </a:rPr>
              <a:t>პროფესიული განვითარებიის ხელშეწყობის მიზნით </a:t>
            </a:r>
            <a:r>
              <a:rPr lang="ka-GE" sz="2000">
                <a:solidFill>
                  <a:schemeClr val="tx1"/>
                </a:solidFill>
              </a:rPr>
              <a:t>უნდა გადაიხედოს სოციალური სამუშაოს არსებული პრაქტიკა და მეთოდოლოგია, რომლითაც გაუმჯობესდება ბენეფიციართა საჭიროებებზე რეაგირება და მათი უფლებების </a:t>
            </a:r>
            <a:r>
              <a:rPr lang="ka-GE" sz="2000">
                <a:solidFill>
                  <a:schemeClr val="tx1"/>
                </a:solidFill>
              </a:rPr>
              <a:t>დაცვა </a:t>
            </a:r>
            <a:endParaRPr lang="ka-GE" sz="2000" smtClean="0">
              <a:solidFill>
                <a:schemeClr val="tx1"/>
              </a:solidFill>
            </a:endParaRPr>
          </a:p>
          <a:p>
            <a:pPr algn="just"/>
            <a:endParaRPr lang="ka-GE" sz="200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smtClean="0">
                <a:solidFill>
                  <a:schemeClr val="tx1"/>
                </a:solidFill>
              </a:rPr>
              <a:t>უნდა გაუმჯობესდეს შემთხვევის მართვის პრაქტიკა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ka-GE" sz="2000" smtClean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000" smtClean="0">
                <a:solidFill>
                  <a:schemeClr val="tx1"/>
                </a:solidFill>
              </a:rPr>
              <a:t>უნდა მოხდეს სამიზნე </a:t>
            </a:r>
            <a:r>
              <a:rPr lang="ka-GE" sz="2000">
                <a:solidFill>
                  <a:schemeClr val="tx1"/>
                </a:solidFill>
              </a:rPr>
              <a:t>ჯგუფების უფრო </a:t>
            </a:r>
            <a:r>
              <a:rPr lang="ka-GE" sz="2000">
                <a:solidFill>
                  <a:schemeClr val="tx1"/>
                </a:solidFill>
              </a:rPr>
              <a:t>ზუსტი </a:t>
            </a:r>
            <a:r>
              <a:rPr lang="ka-GE" sz="2000" smtClean="0">
                <a:solidFill>
                  <a:schemeClr val="tx1"/>
                </a:solidFill>
              </a:rPr>
              <a:t>იდენტიფიკაცია, </a:t>
            </a:r>
            <a:r>
              <a:rPr lang="ka-GE" sz="2000">
                <a:solidFill>
                  <a:schemeClr val="tx1"/>
                </a:solidFill>
              </a:rPr>
              <a:t>ასევე იმ </a:t>
            </a:r>
            <a:r>
              <a:rPr lang="ka-GE" sz="2000">
                <a:solidFill>
                  <a:schemeClr val="tx1"/>
                </a:solidFill>
              </a:rPr>
              <a:t>ფუნქციების </a:t>
            </a:r>
            <a:r>
              <a:rPr lang="ka-GE" sz="2000" smtClean="0">
                <a:solidFill>
                  <a:schemeClr val="tx1"/>
                </a:solidFill>
              </a:rPr>
              <a:t>მკვეთრი გამიჯვნა, </a:t>
            </a:r>
            <a:r>
              <a:rPr lang="ka-GE" sz="2000">
                <a:solidFill>
                  <a:schemeClr val="tx1"/>
                </a:solidFill>
              </a:rPr>
              <a:t>რომელსაც ასრულებენ სოციალური </a:t>
            </a:r>
            <a:r>
              <a:rPr lang="ka-GE" sz="2000">
                <a:solidFill>
                  <a:schemeClr val="tx1"/>
                </a:solidFill>
              </a:rPr>
              <a:t>მუშაკები </a:t>
            </a:r>
            <a:endParaRPr lang="ka-GE" sz="2000" smtClean="0">
              <a:solidFill>
                <a:schemeClr val="tx1"/>
              </a:solidFill>
            </a:endParaRPr>
          </a:p>
          <a:p>
            <a:endParaRPr lang="ka-GE" sz="1800"/>
          </a:p>
        </p:txBody>
      </p:sp>
    </p:spTree>
    <p:extLst>
      <p:ext uri="{BB962C8B-B14F-4D97-AF65-F5344CB8AC3E}">
        <p14:creationId xmlns:p14="http://schemas.microsoft.com/office/powerpoint/2010/main" val="1472223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4800" b="1">
                <a:solidFill>
                  <a:schemeClr val="tx1"/>
                </a:solidFill>
              </a:rPr>
              <a:t>რეკომენდაცია</a:t>
            </a:r>
            <a:r>
              <a:rPr lang="ka-GE" sz="4800">
                <a:solidFill>
                  <a:schemeClr val="tx1"/>
                </a:solidFill>
              </a:rPr>
              <a:t> </a:t>
            </a:r>
            <a:r>
              <a:rPr lang="ka-GE" sz="4800" b="1">
                <a:solidFill>
                  <a:schemeClr val="tx1"/>
                </a:solidFill>
              </a:rPr>
              <a:t>4</a:t>
            </a:r>
            <a:endParaRPr lang="ka-GE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ka-GE" smtClean="0">
                <a:solidFill>
                  <a:schemeClr val="tx1"/>
                </a:solidFill>
              </a:rPr>
              <a:t>პირველი </a:t>
            </a:r>
            <a:r>
              <a:rPr lang="ka-GE">
                <a:solidFill>
                  <a:schemeClr val="tx1"/>
                </a:solidFill>
              </a:rPr>
              <a:t>ცვლილება </a:t>
            </a:r>
            <a:r>
              <a:rPr lang="ka-GE" smtClean="0">
                <a:solidFill>
                  <a:schemeClr val="tx1"/>
                </a:solidFill>
              </a:rPr>
              <a:t> - სამიზნე </a:t>
            </a:r>
            <a:r>
              <a:rPr lang="ka-GE">
                <a:solidFill>
                  <a:schemeClr val="tx1"/>
                </a:solidFill>
              </a:rPr>
              <a:t>ჯგუფების </a:t>
            </a:r>
            <a:r>
              <a:rPr lang="ka-GE">
                <a:solidFill>
                  <a:schemeClr val="tx1"/>
                </a:solidFill>
              </a:rPr>
              <a:t>რაოდენობის </a:t>
            </a:r>
            <a:r>
              <a:rPr lang="ka-GE" smtClean="0">
                <a:solidFill>
                  <a:schemeClr val="tx1"/>
                </a:solidFill>
              </a:rPr>
              <a:t>შემცირება. მაგ. მოხუცები, „ღარიბი ოჯახები“  და ბავშვების, </a:t>
            </a:r>
            <a:r>
              <a:rPr lang="ka-GE">
                <a:solidFill>
                  <a:schemeClr val="tx1"/>
                </a:solidFill>
              </a:rPr>
              <a:t>რომლებიც უნდა გამოიკითხონ </a:t>
            </a:r>
            <a:r>
              <a:rPr lang="ka-GE">
                <a:solidFill>
                  <a:schemeClr val="tx1"/>
                </a:solidFill>
              </a:rPr>
              <a:t>პოლიციის </a:t>
            </a:r>
            <a:r>
              <a:rPr lang="ka-GE" smtClean="0">
                <a:solidFill>
                  <a:schemeClr val="tx1"/>
                </a:solidFill>
              </a:rPr>
              <a:t>მიერ</a:t>
            </a:r>
            <a:r>
              <a:rPr lang="ka-GE">
                <a:solidFill>
                  <a:schemeClr val="tx1"/>
                </a:solidFill>
              </a:rPr>
              <a:t>.</a:t>
            </a:r>
            <a:r>
              <a:rPr lang="ka-GE" smtClean="0">
                <a:solidFill>
                  <a:schemeClr val="tx1"/>
                </a:solidFill>
              </a:rPr>
              <a:t> </a:t>
            </a:r>
            <a:endParaRPr lang="ka-GE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mtClean="0">
                <a:solidFill>
                  <a:schemeClr val="tx1"/>
                </a:solidFill>
              </a:rPr>
              <a:t>მეორე </a:t>
            </a:r>
            <a:r>
              <a:rPr lang="ka-GE">
                <a:solidFill>
                  <a:schemeClr val="tx1"/>
                </a:solidFill>
              </a:rPr>
              <a:t>რეკომენდირებული ცვლილებაა შემცირდეს გარკვეული ფუნქციები და ის საქმიანობები რომლებიც ამ ფუნქიების განსახორციელებლად </a:t>
            </a:r>
            <a:r>
              <a:rPr lang="ka-GE">
                <a:solidFill>
                  <a:schemeClr val="tx1"/>
                </a:solidFill>
              </a:rPr>
              <a:t>სრულდებოდა</a:t>
            </a:r>
            <a:r>
              <a:rPr lang="ka-GE" smtClean="0">
                <a:solidFill>
                  <a:schemeClr val="tx1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mtClean="0">
                <a:solidFill>
                  <a:schemeClr val="tx1"/>
                </a:solidFill>
              </a:rPr>
              <a:t> </a:t>
            </a:r>
            <a:r>
              <a:rPr lang="ka-GE">
                <a:solidFill>
                  <a:schemeClr val="tx1"/>
                </a:solidFill>
              </a:rPr>
              <a:t>სოციალური მუშაკები უნდა მუშაობდნენ მხოლოდ მეორეულ პრევენციაზე (ინტერვენცია რისკის არსებობისას) და მესამეულ პრევენციაზე (პრობლემების განმეორებითი / რისკის არსებობის შემთხვევაში). პირველადი პრევენციის ყველა ღონისძიება უნდა ამოღებულ იქნეს მათი სამუშაო აღწერიდან.</a:t>
            </a:r>
          </a:p>
          <a:p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4288396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4800" b="1">
                <a:solidFill>
                  <a:schemeClr val="tx1"/>
                </a:solidFill>
              </a:rPr>
              <a:t>რეკომენდაცია</a:t>
            </a:r>
            <a:r>
              <a:rPr lang="ka-GE" sz="4800">
                <a:solidFill>
                  <a:schemeClr val="tx1"/>
                </a:solidFill>
              </a:rPr>
              <a:t> </a:t>
            </a:r>
            <a:r>
              <a:rPr lang="ka-GE" sz="4800" b="1">
                <a:solidFill>
                  <a:schemeClr val="tx1"/>
                </a:solidFill>
              </a:rPr>
              <a:t>4</a:t>
            </a:r>
            <a:endParaRPr lang="ka-GE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ka-GE" sz="2100" smtClean="0">
                <a:solidFill>
                  <a:schemeClr val="tx1"/>
                </a:solidFill>
              </a:rPr>
              <a:t>სპეციალიზაცია შეიძლება </a:t>
            </a:r>
            <a:r>
              <a:rPr lang="ka-GE" sz="2100">
                <a:solidFill>
                  <a:schemeClr val="tx1"/>
                </a:solidFill>
              </a:rPr>
              <a:t>მოხდეს პროგრამების,  კლიენტის ასაკის ან პრობლემის ტიპის მიხედვით.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100">
                <a:solidFill>
                  <a:schemeClr val="tx1"/>
                </a:solidFill>
              </a:rPr>
              <a:t>მაგალითად, სოციალურ მუშაკთა ერთი გუნდი მუშაობს ძალადობის მსხვერპლ ბავშვთან და </a:t>
            </a:r>
            <a:r>
              <a:rPr lang="ka-GE" sz="2100">
                <a:solidFill>
                  <a:schemeClr val="tx1"/>
                </a:solidFill>
              </a:rPr>
              <a:t>ქალებთან </a:t>
            </a:r>
            <a:r>
              <a:rPr lang="ka-GE" sz="2100" smtClean="0">
                <a:solidFill>
                  <a:schemeClr val="tx1"/>
                </a:solidFill>
              </a:rPr>
              <a:t>, მეორე -შეზღუდული </a:t>
            </a:r>
            <a:r>
              <a:rPr lang="ka-GE" sz="2100">
                <a:solidFill>
                  <a:schemeClr val="tx1"/>
                </a:solidFill>
              </a:rPr>
              <a:t>შესაძლებლობის </a:t>
            </a:r>
            <a:r>
              <a:rPr lang="ka-GE" sz="2100">
                <a:solidFill>
                  <a:schemeClr val="tx1"/>
                </a:solidFill>
              </a:rPr>
              <a:t>მქონე </a:t>
            </a:r>
            <a:r>
              <a:rPr lang="ka-GE" sz="2100" smtClean="0">
                <a:solidFill>
                  <a:schemeClr val="tx1"/>
                </a:solidFill>
              </a:rPr>
              <a:t>ბავშვებთან </a:t>
            </a:r>
            <a:r>
              <a:rPr lang="ka-GE" sz="2100">
                <a:solidFill>
                  <a:schemeClr val="tx1"/>
                </a:solidFill>
              </a:rPr>
              <a:t>და </a:t>
            </a:r>
            <a:r>
              <a:rPr lang="ka-GE" sz="2100" smtClean="0">
                <a:solidFill>
                  <a:schemeClr val="tx1"/>
                </a:solidFill>
              </a:rPr>
              <a:t>მოზარდებთან, </a:t>
            </a:r>
            <a:r>
              <a:rPr lang="ka-GE" sz="2100">
                <a:solidFill>
                  <a:schemeClr val="tx1"/>
                </a:solidFill>
              </a:rPr>
              <a:t>მესამე ჯგუფი შეიძლება სპეციალიზირებული იყოს მხოლოდ სასამართლოებისათვის, სხვა პროფესიონალებთან </a:t>
            </a:r>
            <a:r>
              <a:rPr lang="ka-GE" sz="2100">
                <a:solidFill>
                  <a:schemeClr val="tx1"/>
                </a:solidFill>
              </a:rPr>
              <a:t>ერთად</a:t>
            </a:r>
            <a:r>
              <a:rPr lang="ka-GE" sz="2100" smtClean="0">
                <a:solidFill>
                  <a:schemeClr val="tx1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sz="2100">
                <a:solidFill>
                  <a:schemeClr val="tx1"/>
                </a:solidFill>
              </a:rPr>
              <a:t>ამ ფუნქციების შესრულება მიიღწევა  გაუმჯობესებული ხარისხის ქეისმენეჯმენტით და </a:t>
            </a:r>
            <a:r>
              <a:rPr lang="ka-GE" sz="2100">
                <a:solidFill>
                  <a:schemeClr val="tx1"/>
                </a:solidFill>
              </a:rPr>
              <a:t>სპეციალიზირებული </a:t>
            </a:r>
            <a:r>
              <a:rPr lang="ka-GE" sz="2100" smtClean="0">
                <a:solidFill>
                  <a:schemeClr val="tx1"/>
                </a:solidFill>
              </a:rPr>
              <a:t>პროგრამების შემუშავებით, </a:t>
            </a:r>
            <a:r>
              <a:rPr lang="ka-GE" sz="2100">
                <a:solidFill>
                  <a:schemeClr val="tx1"/>
                </a:solidFill>
              </a:rPr>
              <a:t>რომლებიც იქნება მაღალი რისკის მქონე ადამიანების მხარდაჭერისთვის. </a:t>
            </a:r>
          </a:p>
          <a:p>
            <a:endParaRPr lang="ka-GE" sz="2000"/>
          </a:p>
        </p:txBody>
      </p:sp>
    </p:spTree>
    <p:extLst>
      <p:ext uri="{BB962C8B-B14F-4D97-AF65-F5344CB8AC3E}">
        <p14:creationId xmlns:p14="http://schemas.microsoft.com/office/powerpoint/2010/main" val="1158106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4800" b="1">
                <a:solidFill>
                  <a:schemeClr val="tx1"/>
                </a:solidFill>
              </a:rPr>
              <a:t>რეკომენდაცია</a:t>
            </a:r>
            <a:r>
              <a:rPr lang="ka-GE" sz="4800">
                <a:solidFill>
                  <a:schemeClr val="tx1"/>
                </a:solidFill>
              </a:rPr>
              <a:t> </a:t>
            </a:r>
            <a:r>
              <a:rPr lang="ka-GE" sz="4800" b="1">
                <a:solidFill>
                  <a:schemeClr val="tx1"/>
                </a:solidFill>
              </a:rPr>
              <a:t>4</a:t>
            </a:r>
            <a:endParaRPr lang="ka-GE" sz="4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GB" sz="2000" smtClean="0">
                <a:solidFill>
                  <a:schemeClr val="tx1"/>
                </a:solidFill>
              </a:rPr>
              <a:t>საპროცესო </a:t>
            </a:r>
            <a:r>
              <a:rPr lang="en-GB" sz="2000">
                <a:solidFill>
                  <a:schemeClr val="tx1"/>
                </a:solidFill>
              </a:rPr>
              <a:t>წარმომადგენლობა </a:t>
            </a:r>
            <a:r>
              <a:rPr lang="ka-GE" sz="2000" smtClean="0">
                <a:solidFill>
                  <a:schemeClr val="tx1"/>
                </a:solidFill>
              </a:rPr>
              <a:t>უნდა </a:t>
            </a:r>
            <a:r>
              <a:rPr lang="en-GB" sz="2000" smtClean="0">
                <a:solidFill>
                  <a:schemeClr val="tx1"/>
                </a:solidFill>
              </a:rPr>
              <a:t>გაუწიო</a:t>
            </a:r>
            <a:r>
              <a:rPr lang="ka-GE" sz="2000" smtClean="0">
                <a:solidFill>
                  <a:schemeClr val="tx1"/>
                </a:solidFill>
              </a:rPr>
              <a:t>ნ სპეციალურად მომზადებულმა </a:t>
            </a:r>
            <a:r>
              <a:rPr lang="en-GB" sz="2000" smtClean="0">
                <a:solidFill>
                  <a:schemeClr val="tx1"/>
                </a:solidFill>
              </a:rPr>
              <a:t>ფსიქოლოგ</a:t>
            </a:r>
            <a:r>
              <a:rPr lang="ka-GE" sz="2000" smtClean="0">
                <a:solidFill>
                  <a:schemeClr val="tx1"/>
                </a:solidFill>
              </a:rPr>
              <a:t>ებმა</a:t>
            </a:r>
            <a:r>
              <a:rPr lang="en-GB" sz="2000" smtClean="0">
                <a:solidFill>
                  <a:schemeClr val="tx1"/>
                </a:solidFill>
              </a:rPr>
              <a:t> </a:t>
            </a:r>
            <a:r>
              <a:rPr lang="en-GB" sz="2000">
                <a:solidFill>
                  <a:schemeClr val="tx1"/>
                </a:solidFill>
              </a:rPr>
              <a:t>და სოციალურმა მუშაკებმა</a:t>
            </a:r>
            <a:r>
              <a:rPr lang="en-GB" sz="2000">
                <a:solidFill>
                  <a:schemeClr val="tx1"/>
                </a:solidFill>
              </a:rPr>
              <a:t>, </a:t>
            </a:r>
            <a:r>
              <a:rPr lang="ka-GE" sz="2000" smtClean="0">
                <a:solidFill>
                  <a:schemeClr val="tx1"/>
                </a:solidFill>
              </a:rPr>
              <a:t>რომლებიც </a:t>
            </a:r>
            <a:r>
              <a:rPr lang="ka-GE" sz="2000">
                <a:solidFill>
                  <a:schemeClr val="tx1"/>
                </a:solidFill>
              </a:rPr>
              <a:t>აწარმოებენ შეფასებას და </a:t>
            </a:r>
            <a:r>
              <a:rPr lang="en-GB" sz="2000">
                <a:solidFill>
                  <a:schemeClr val="tx1"/>
                </a:solidFill>
              </a:rPr>
              <a:t>ანგარიშ</a:t>
            </a:r>
            <a:r>
              <a:rPr lang="ka-GE" sz="2000">
                <a:solidFill>
                  <a:schemeClr val="tx1"/>
                </a:solidFill>
              </a:rPr>
              <a:t>ს </a:t>
            </a:r>
            <a:r>
              <a:rPr lang="en-GB" sz="2000">
                <a:solidFill>
                  <a:schemeClr val="tx1"/>
                </a:solidFill>
              </a:rPr>
              <a:t>სასამართლოსთვის</a:t>
            </a:r>
            <a:r>
              <a:rPr lang="ka-GE" sz="2000">
                <a:solidFill>
                  <a:schemeClr val="tx1"/>
                </a:solidFill>
              </a:rPr>
              <a:t>. </a:t>
            </a:r>
            <a:r>
              <a:rPr lang="en-GB" sz="2000">
                <a:solidFill>
                  <a:schemeClr val="tx1"/>
                </a:solidFill>
              </a:rPr>
              <a:t>მიზანშეწონილია, აღნიშნული </a:t>
            </a:r>
            <a:r>
              <a:rPr lang="en-GB" sz="2000">
                <a:solidFill>
                  <a:schemeClr val="tx1"/>
                </a:solidFill>
              </a:rPr>
              <a:t>გუნდი </a:t>
            </a:r>
            <a:r>
              <a:rPr lang="ka-GE" sz="2000" smtClean="0">
                <a:solidFill>
                  <a:schemeClr val="tx1"/>
                </a:solidFill>
              </a:rPr>
              <a:t>იყოს</a:t>
            </a:r>
            <a:r>
              <a:rPr lang="en-GB" sz="2000" smtClean="0">
                <a:solidFill>
                  <a:schemeClr val="tx1"/>
                </a:solidFill>
              </a:rPr>
              <a:t>  </a:t>
            </a:r>
            <a:r>
              <a:rPr lang="en-GB" sz="2000">
                <a:solidFill>
                  <a:schemeClr val="tx1"/>
                </a:solidFill>
              </a:rPr>
              <a:t>წარმომადგენელი </a:t>
            </a:r>
            <a:r>
              <a:rPr lang="en-GB" sz="2000" smtClean="0">
                <a:solidFill>
                  <a:schemeClr val="tx1"/>
                </a:solidFill>
              </a:rPr>
              <a:t>სასამართლო</a:t>
            </a:r>
            <a:r>
              <a:rPr lang="ka-GE" sz="2000" smtClean="0">
                <a:solidFill>
                  <a:schemeClr val="tx1"/>
                </a:solidFill>
              </a:rPr>
              <a:t>ში</a:t>
            </a:r>
            <a:r>
              <a:rPr lang="en-GB" sz="2000" smtClean="0">
                <a:solidFill>
                  <a:schemeClr val="tx1"/>
                </a:solidFill>
              </a:rPr>
              <a:t> </a:t>
            </a:r>
            <a:r>
              <a:rPr lang="en-GB" sz="2000">
                <a:solidFill>
                  <a:schemeClr val="tx1"/>
                </a:solidFill>
              </a:rPr>
              <a:t>ან </a:t>
            </a:r>
            <a:r>
              <a:rPr lang="en-GB" sz="2000" smtClean="0">
                <a:solidFill>
                  <a:schemeClr val="tx1"/>
                </a:solidFill>
              </a:rPr>
              <a:t>პროკურატორ</a:t>
            </a:r>
            <a:r>
              <a:rPr lang="ka-GE" sz="2000" smtClean="0">
                <a:solidFill>
                  <a:schemeClr val="tx1"/>
                </a:solidFill>
              </a:rPr>
              <a:t>ში</a:t>
            </a:r>
            <a:r>
              <a:rPr lang="en-GB" sz="2000" smtClean="0">
                <a:solidFill>
                  <a:schemeClr val="tx1"/>
                </a:solidFill>
              </a:rPr>
              <a:t>, </a:t>
            </a:r>
            <a:r>
              <a:rPr lang="en-GB" sz="2000">
                <a:solidFill>
                  <a:schemeClr val="tx1"/>
                </a:solidFill>
              </a:rPr>
              <a:t>სოციალური მომსახურების </a:t>
            </a:r>
            <a:r>
              <a:rPr lang="ka-GE" sz="2000">
                <a:solidFill>
                  <a:schemeClr val="tx1"/>
                </a:solidFill>
              </a:rPr>
              <a:t>სააგენტოს </a:t>
            </a:r>
            <a:r>
              <a:rPr lang="en-GB" sz="2000">
                <a:solidFill>
                  <a:schemeClr val="tx1"/>
                </a:solidFill>
              </a:rPr>
              <a:t>მონაწილეობი</a:t>
            </a:r>
            <a:r>
              <a:rPr lang="ka-GE" sz="2000">
                <a:solidFill>
                  <a:schemeClr val="tx1"/>
                </a:solidFill>
              </a:rPr>
              <a:t>თ </a:t>
            </a:r>
            <a:r>
              <a:rPr lang="en-GB" sz="2000">
                <a:solidFill>
                  <a:schemeClr val="tx1"/>
                </a:solidFill>
              </a:rPr>
              <a:t>ან მათ გარეშე</a:t>
            </a:r>
            <a:r>
              <a:rPr lang="en-GB" sz="2000">
                <a:solidFill>
                  <a:schemeClr val="tx1"/>
                </a:solidFill>
              </a:rPr>
              <a:t>.  </a:t>
            </a:r>
            <a:endParaRPr lang="ka-GE" sz="2000" smtClean="0">
              <a:solidFill>
                <a:schemeClr val="tx1"/>
              </a:solidFill>
            </a:endParaRPr>
          </a:p>
          <a:p>
            <a:endParaRPr lang="ka-GE"/>
          </a:p>
          <a:p>
            <a:endParaRPr lang="ka-GE"/>
          </a:p>
          <a:p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13886940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149</TotalTime>
  <Words>952</Words>
  <Application>Microsoft Office PowerPoint</Application>
  <PresentationFormat>On-screen Show (4:3)</PresentationFormat>
  <Paragraphs>77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Executive</vt:lpstr>
      <vt:lpstr>სოციალური მუშაობის ხარისხის გაუმჯობესების რეკომენდაციები </vt:lpstr>
      <vt:lpstr>რეკომენდაცია 1</vt:lpstr>
      <vt:lpstr>რეკომენდაცია 2</vt:lpstr>
      <vt:lpstr>რეკომენდაცია 2</vt:lpstr>
      <vt:lpstr>რეკომენდაცია 3</vt:lpstr>
      <vt:lpstr>რეკომენდაცია 4</vt:lpstr>
      <vt:lpstr>რეკომენდაცია 4</vt:lpstr>
      <vt:lpstr>რეკომენდაცია 4</vt:lpstr>
      <vt:lpstr>რეკომენდაცია 4</vt:lpstr>
      <vt:lpstr>რეკომენდაცია 5</vt:lpstr>
      <vt:lpstr>რეკომენდაცია 6</vt:lpstr>
      <vt:lpstr>რეკომენდაცია 7</vt:lpstr>
      <vt:lpstr>რეკომენდაცია 8</vt:lpstr>
      <vt:lpstr>რეკომენდაცია 8</vt:lpstr>
      <vt:lpstr>რეკომენდაცია 9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სოციალური მუშაობის ხარისხის გაუმჯობესების რეკომენდაციები</dc:title>
  <dc:creator>Eka Saneblidze</dc:creator>
  <cp:lastModifiedBy>Eka Saneblidze</cp:lastModifiedBy>
  <cp:revision>21</cp:revision>
  <dcterms:created xsi:type="dcterms:W3CDTF">2018-12-19T18:37:55Z</dcterms:created>
  <dcterms:modified xsi:type="dcterms:W3CDTF">2018-12-19T21:07:17Z</dcterms:modified>
</cp:coreProperties>
</file>